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27" r:id="rId4"/>
    <p:sldId id="428" r:id="rId5"/>
    <p:sldId id="429" r:id="rId6"/>
    <p:sldId id="470" r:id="rId7"/>
    <p:sldId id="474" r:id="rId8"/>
    <p:sldId id="473" r:id="rId9"/>
    <p:sldId id="434" r:id="rId10"/>
  </p:sldIdLst>
  <p:sldSz cx="9144000" cy="5143500" type="screen16x9"/>
  <p:notesSz cx="6858000" cy="9144000"/>
  <p:embeddedFontLst>
    <p:embeddedFont>
      <p:font typeface="Calibri" panose="020F0502020204030204" pitchFamily="34" charset="0"/>
      <p:regular r:id="rId12"/>
      <p:bold r:id="rId13"/>
      <p:italic r:id="rId14"/>
      <p:boldItalic r:id="rId15"/>
    </p:embeddedFont>
    <p:embeddedFont>
      <p:font typeface="Orly's Font 2" panose="020B0604020202020204" charset="0"/>
      <p:regular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1" autoAdjust="0"/>
    <p:restoredTop sz="86323"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138"/>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dirty="0"/>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I’m making cards for my classmates. I have the envelopes, but I need to know what size to make the cards.</a:t>
            </a:r>
            <a:r>
              <a:rPr lang="en-US" baseline="0" dirty="0" smtClean="0"/>
              <a:t> I’m not sure whether to use inches or centimeters. How can I make sure my cards will be the right size for the envelopes?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dirty="0"/>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compare the results of measuring an object twice by using different units in the same system.</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dirty="0"/>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a:t>
            </a:r>
            <a:r>
              <a:rPr lang="en-US" baseline="0" dirty="0" smtClean="0"/>
              <a:t> how to use a ruler, making sure you are using the units and tool that work best, and paying attention to where you place the object you are measuring.</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A common misunderstanding</a:t>
            </a:r>
            <a:r>
              <a:rPr lang="en-US" baseline="0" smtClean="0"/>
              <a:t> is thinking that the number of the hash mark on the ruler is the length of the object, no matter where you placed the other edge of the object. The candy is NOT 11 centimeters long, it is 11 minus 5, or 6 centimeters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 first step is to align the object you are measuring where you want it to be, usually at the first hash mark. Remember to check the leading edge. For example, here we see that the leading edge doesn’t seem very big, but starting at the edge of the ruler instead of at the first hash mark can make the measurement inaccurate. </a:t>
            </a:r>
          </a:p>
          <a:p>
            <a:r>
              <a:rPr lang="en-US" baseline="0" dirty="0" smtClean="0"/>
              <a:t>We’re starting with centimeters. The envelope is approximately, or about, 13 centimeters long, a little less.</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I’m can measure my envelope again using a different unit. My ruler has units of inches and centimeters, so I can use the same tool for both measurements. For inches, I’ll turn the ruler upside down and repeat what I did with centimeters, again paying attention to the leading edge. The same envelope is 5 inches long.</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Now we’ll compare the two measurements we made. 5 inches is very close to 13 centimeters. This makes sense because centimeters are smaller than inches, so you need more of them to measure the same object.</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see if the card I already made will fit. I know that if the card is less than, or smaller than, 13 centimeters, it will fit in </a:t>
            </a:r>
            <a:r>
              <a:rPr lang="en-US" smtClean="0"/>
              <a:t>the envelope. </a:t>
            </a:r>
            <a:r>
              <a:rPr lang="en-US" dirty="0" smtClean="0"/>
              <a:t>And if I use inches, it needs to be less than 5 inches. First, I’ll measure in centimeters. I see that it’s about 11 centimeters long, so it should fit, because 11 is less than 13. But let’s double check. Sure enough, it’s less than 5 inches long, about 4 ½. So it should fit inside of the envelope. I’ve solved my problem! I can use these envelopes to mail my card.</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dirty="0"/>
          </a:p>
        </p:txBody>
      </p:sp>
    </p:spTree>
    <p:extLst>
      <p:ext uri="{BB962C8B-B14F-4D97-AF65-F5344CB8AC3E}">
        <p14:creationId xmlns:p14="http://schemas.microsoft.com/office/powerpoint/2010/main" val="2918417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compare the results of measuring an object twice by using inches and centimeters.</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28700" y="857250"/>
            <a:ext cx="6972300" cy="1902059"/>
          </a:xfrm>
        </p:spPr>
        <p:txBody>
          <a:bodyPr wrap="square">
            <a:spAutoFit/>
          </a:bodyPr>
          <a:lstStyle/>
          <a:p>
            <a:pPr marL="0" indent="0" algn="ctr">
              <a:buNone/>
            </a:pPr>
            <a:r>
              <a:rPr lang="en-US" sz="2800" dirty="0" smtClean="0">
                <a:solidFill>
                  <a:schemeClr val="accent1"/>
                </a:solidFill>
              </a:rPr>
              <a:t>I’m making cards for my classmates. I have the envelopes. </a:t>
            </a:r>
          </a:p>
          <a:p>
            <a:pPr marL="0" indent="0" algn="ctr">
              <a:buNone/>
            </a:pPr>
            <a:r>
              <a:rPr lang="en-US" sz="2800" dirty="0" smtClean="0">
                <a:solidFill>
                  <a:schemeClr val="accent5"/>
                </a:solidFill>
              </a:rPr>
              <a:t>How can I make sure the cards will be the right size?</a:t>
            </a:r>
            <a:endParaRPr lang="en-US" sz="2800" dirty="0">
              <a:solidFill>
                <a:schemeClr val="accent5"/>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914650"/>
            <a:ext cx="3166146"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8378" y="1200150"/>
            <a:ext cx="77724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rPr>
              <a:t>In this lesson, you will learn how to </a:t>
            </a:r>
            <a:r>
              <a:rPr lang="en-US" sz="3600" dirty="0" smtClean="0">
                <a:solidFill>
                  <a:schemeClr val="accent5"/>
                </a:solidFill>
                <a:latin typeface="Orly's Font 2" pitchFamily="66" charset="0"/>
              </a:rPr>
              <a:t>compare the results of measuring an object twice </a:t>
            </a:r>
            <a:r>
              <a:rPr lang="en-US" sz="3600" dirty="0" smtClean="0">
                <a:solidFill>
                  <a:schemeClr val="accent1"/>
                </a:solidFill>
                <a:latin typeface="Orly's Font 2" pitchFamily="66" charset="0"/>
              </a:rPr>
              <a:t>by </a:t>
            </a:r>
            <a:r>
              <a:rPr lang="en-US" sz="3600" dirty="0">
                <a:solidFill>
                  <a:schemeClr val="accent1"/>
                </a:solidFill>
                <a:latin typeface="Orly's Font 2" pitchFamily="66" charset="0"/>
              </a:rPr>
              <a:t>using </a:t>
            </a:r>
            <a:r>
              <a:rPr lang="en-US" sz="3600" dirty="0" smtClean="0">
                <a:solidFill>
                  <a:schemeClr val="accent1"/>
                </a:solidFill>
                <a:latin typeface="Orly's Font 2" pitchFamily="66" charset="0"/>
              </a:rPr>
              <a:t>inches and centimeters.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85800" y="1234440"/>
            <a:ext cx="7772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already know how to use a ruler.</a:t>
            </a:r>
            <a:endParaRPr lang="en-US" sz="2800" dirty="0">
              <a:solidFill>
                <a:schemeClr val="accent1"/>
              </a:solidFill>
              <a:latin typeface="Orly's Font 2" pitchFamily="66" charset="0"/>
            </a:endParaRPr>
          </a:p>
        </p:txBody>
      </p:sp>
      <p:sp>
        <p:nvSpPr>
          <p:cNvPr id="5" name="Shape 247"/>
          <p:cNvSpPr/>
          <p:nvPr/>
        </p:nvSpPr>
        <p:spPr>
          <a:xfrm rot="9029234">
            <a:off x="2620526" y="1892635"/>
            <a:ext cx="1429574" cy="1270653"/>
          </a:xfrm>
          <a:prstGeom prst="rect">
            <a:avLst/>
          </a:prstGeom>
          <a:blipFill>
            <a:blip r:embed="rId3"/>
            <a:srcRect/>
            <a:stretch>
              <a:fillRect l="-63648" t="-43587" r="-2"/>
            </a:stretch>
          </a:blipFill>
        </p:spPr>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6192" y="2914650"/>
            <a:ext cx="4011613"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3121" y="1862666"/>
            <a:ext cx="1878013"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txBox="1">
            <a:spLocks/>
          </p:cNvSpPr>
          <p:nvPr/>
        </p:nvSpPr>
        <p:spPr bwMode="auto">
          <a:xfrm>
            <a:off x="783077" y="1234440"/>
            <a:ext cx="7658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Thinking the number of the hash marks is always the length of the object.</a:t>
            </a:r>
            <a:endParaRPr lang="en-US" sz="2800" dirty="0">
              <a:solidFill>
                <a:schemeClr val="accent1"/>
              </a:solidFill>
              <a:latin typeface="Orly's Font 2" pitchFamily="66"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6322" y="3160448"/>
            <a:ext cx="4011613"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a:xfrm flipH="1">
            <a:off x="5486400" y="2457450"/>
            <a:ext cx="457200" cy="800100"/>
          </a:xfrm>
          <a:prstGeom prst="straightConnector1">
            <a:avLst/>
          </a:prstGeom>
          <a:ln w="381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314700" y="2457450"/>
            <a:ext cx="685800" cy="800100"/>
          </a:xfrm>
          <a:prstGeom prst="straightConnector1">
            <a:avLst/>
          </a:prstGeom>
          <a:ln w="381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500"/>
                                        <p:tgtEl>
                                          <p:spTgt spid="409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fade">
                                      <p:cBhvr>
                                        <p:cTn id="16" dur="500"/>
                                        <p:tgtEl>
                                          <p:spTgt spid="409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2.77778E-7 -2.02282E-6 L -0.12934 0.00586 " pathEditMode="relative" rAng="0" ptsTypes="AA">
                                      <p:cBhvr>
                                        <p:cTn id="40" dur="2000" fill="hold"/>
                                        <p:tgtEl>
                                          <p:spTgt spid="4099"/>
                                        </p:tgtEl>
                                        <p:attrNameLst>
                                          <p:attrName>ppt_x</p:attrName>
                                          <p:attrName>ppt_y</p:attrName>
                                        </p:attrNameLst>
                                      </p:cBhvr>
                                      <p:rCtr x="-6476" y="2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76968" y="1234440"/>
            <a:ext cx="8115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Align the object where you want it to be.</a:t>
            </a:r>
            <a:endParaRPr lang="en-US" sz="2800" dirty="0">
              <a:solidFill>
                <a:schemeClr val="accent1"/>
              </a:solidFill>
              <a:latin typeface="Orly's Font 2" pitchFamily="66"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3486150"/>
            <a:ext cx="4011613"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4367" y="2188546"/>
            <a:ext cx="316388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a:xfrm>
            <a:off x="1943100" y="2188547"/>
            <a:ext cx="821267" cy="1411903"/>
          </a:xfrm>
          <a:prstGeom prst="straightConnector1">
            <a:avLst/>
          </a:prstGeom>
          <a:ln w="381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800100" y="1866043"/>
            <a:ext cx="1371600" cy="523220"/>
          </a:xfrm>
          <a:prstGeom prst="rect">
            <a:avLst/>
          </a:prstGeom>
          <a:noFill/>
        </p:spPr>
        <p:txBody>
          <a:bodyPr wrap="square" rtlCol="0">
            <a:spAutoFit/>
          </a:bodyPr>
          <a:lstStyle/>
          <a:p>
            <a:endParaRPr lang="en-US" sz="2800" dirty="0" smtClean="0">
              <a:latin typeface="Orly's Font" pitchFamily="66" charset="0"/>
              <a:ea typeface="Verdana" pitchFamily="34" charset="0"/>
              <a:cs typeface="Verdana" pitchFamily="34" charset="0"/>
            </a:endParaRPr>
          </a:p>
        </p:txBody>
      </p:sp>
      <p:sp>
        <p:nvSpPr>
          <p:cNvPr id="7" name="Title 6"/>
          <p:cNvSpPr>
            <a:spLocks noGrp="1"/>
          </p:cNvSpPr>
          <p:nvPr>
            <p:ph type="title" idx="4294967295"/>
          </p:nvPr>
        </p:nvSpPr>
        <p:spPr>
          <a:xfrm>
            <a:off x="571500" y="1866043"/>
            <a:ext cx="1782233" cy="434975"/>
          </a:xfrm>
          <a:prstGeom prst="rect">
            <a:avLst/>
          </a:prstGeom>
        </p:spPr>
        <p:txBody>
          <a:bodyPr/>
          <a:lstStyle/>
          <a:p>
            <a:r>
              <a:rPr lang="en-US" sz="1800" dirty="0" smtClean="0">
                <a:solidFill>
                  <a:schemeClr val="accent5">
                    <a:lumMod val="75000"/>
                  </a:schemeClr>
                </a:solidFill>
                <a:latin typeface="Orly's Font 2" pitchFamily="66" charset="0"/>
              </a:rPr>
              <a:t>Leading Edge</a:t>
            </a:r>
            <a:endParaRPr lang="en-US" sz="1800" dirty="0">
              <a:solidFill>
                <a:schemeClr val="accent5">
                  <a:lumMod val="75000"/>
                </a:schemeClr>
              </a:solidFill>
              <a:latin typeface="Orly's Font 2" pitchFamily="66" charset="0"/>
            </a:endParaRPr>
          </a:p>
        </p:txBody>
      </p:sp>
      <p:sp>
        <p:nvSpPr>
          <p:cNvPr id="2" name="TextBox 1"/>
          <p:cNvSpPr txBox="1"/>
          <p:nvPr/>
        </p:nvSpPr>
        <p:spPr>
          <a:xfrm>
            <a:off x="6278034" y="1866043"/>
            <a:ext cx="2514600" cy="707886"/>
          </a:xfrm>
          <a:prstGeom prst="rect">
            <a:avLst/>
          </a:prstGeom>
          <a:noFill/>
        </p:spPr>
        <p:txBody>
          <a:bodyPr wrap="square" rtlCol="0">
            <a:spAutoFit/>
          </a:bodyPr>
          <a:lstStyle/>
          <a:p>
            <a:pPr algn="ctr"/>
            <a:r>
              <a:rPr lang="en-US" sz="2000" dirty="0" smtClean="0">
                <a:solidFill>
                  <a:schemeClr val="accent5"/>
                </a:solidFill>
                <a:latin typeface="Orly's Font 2" pitchFamily="66" charset="0"/>
                <a:ea typeface="Verdana" pitchFamily="34" charset="0"/>
                <a:cs typeface="Verdana" pitchFamily="34" charset="0"/>
              </a:rPr>
              <a:t>A little less than 13 centimeters</a:t>
            </a:r>
          </a:p>
        </p:txBody>
      </p:sp>
      <p:sp>
        <p:nvSpPr>
          <p:cNvPr id="5" name="Donut 4"/>
          <p:cNvSpPr/>
          <p:nvPr/>
        </p:nvSpPr>
        <p:spPr>
          <a:xfrm>
            <a:off x="5715000" y="3444258"/>
            <a:ext cx="457200" cy="499091"/>
          </a:xfrm>
          <a:prstGeom prst="donut">
            <a:avLst>
              <a:gd name="adj" fmla="val 9886"/>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rgbClr val="FF0000"/>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0"/>
                                        <p:tgtEl>
                                          <p:spTgt spid="10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100"/>
                                  </p:iterate>
                                  <p:childTnLst>
                                    <p:set>
                                      <p:cBhvr>
                                        <p:cTn id="3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2"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3444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Repeat with another unit.</a:t>
            </a:r>
            <a:endParaRPr lang="en-US" sz="2800" dirty="0">
              <a:solidFill>
                <a:schemeClr val="accent1"/>
              </a:solidFill>
              <a:latin typeface="Orly's Font 2" pitchFamily="66"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2578712" y="3371850"/>
            <a:ext cx="4011613"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3688" y="2000250"/>
            <a:ext cx="316388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743700" y="2457450"/>
            <a:ext cx="1600200" cy="461665"/>
          </a:xfrm>
          <a:prstGeom prst="rect">
            <a:avLst/>
          </a:prstGeom>
          <a:noFill/>
        </p:spPr>
        <p:txBody>
          <a:bodyPr wrap="square" rtlCol="0">
            <a:spAutoFit/>
          </a:bodyPr>
          <a:lstStyle/>
          <a:p>
            <a:r>
              <a:rPr lang="en-US" sz="2400" dirty="0" smtClean="0">
                <a:solidFill>
                  <a:schemeClr val="accent5"/>
                </a:solidFill>
                <a:latin typeface="Orly's Font 2" pitchFamily="66" charset="0"/>
                <a:ea typeface="Verdana" pitchFamily="34" charset="0"/>
                <a:cs typeface="Verdana" pitchFamily="34" charset="0"/>
              </a:rPr>
              <a:t>5 inches</a:t>
            </a:r>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8212" y="3372114"/>
            <a:ext cx="377825" cy="32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iterate type="lt">
                                    <p:tmPct val="100"/>
                                  </p:iterate>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100"/>
                                  </p:iterate>
                                  <p:childTnLst>
                                    <p:set>
                                      <p:cBhvr>
                                        <p:cTn id="25"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171700" y="5715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Compare the measurements.</a:t>
            </a:r>
            <a:endParaRPr lang="en-US" sz="2800" dirty="0">
              <a:solidFill>
                <a:schemeClr val="accent1"/>
              </a:solidFill>
              <a:latin typeface="Orly's Font 2" pitchFamily="66"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400" y="989806"/>
            <a:ext cx="4011613"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onut 1"/>
          <p:cNvSpPr/>
          <p:nvPr/>
        </p:nvSpPr>
        <p:spPr>
          <a:xfrm>
            <a:off x="5600700" y="989806"/>
            <a:ext cx="342900" cy="287338"/>
          </a:xfrm>
          <a:prstGeom prst="donut">
            <a:avLst>
              <a:gd name="adj" fmla="val 7334"/>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2476" y="971550"/>
            <a:ext cx="37782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0" y="2456020"/>
            <a:ext cx="316388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Bracket 4"/>
          <p:cNvSpPr/>
          <p:nvPr/>
        </p:nvSpPr>
        <p:spPr>
          <a:xfrm rot="5400000">
            <a:off x="4343400" y="2340133"/>
            <a:ext cx="114300" cy="3086100"/>
          </a:xfrm>
          <a:prstGeom prst="rightBracket">
            <a:avLst>
              <a:gd name="adj" fmla="val 81090"/>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 Placeholder 2"/>
          <p:cNvSpPr txBox="1">
            <a:spLocks/>
          </p:cNvSpPr>
          <p:nvPr/>
        </p:nvSpPr>
        <p:spPr bwMode="auto">
          <a:xfrm>
            <a:off x="1028700" y="4086195"/>
            <a:ext cx="7315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3"/>
                </a:solidFill>
                <a:latin typeface="Orly's Font 2" pitchFamily="66" charset="0"/>
              </a:rPr>
              <a:t>A little less than 13 centimeters, or</a:t>
            </a:r>
            <a:endParaRPr lang="en-US" sz="2000" dirty="0">
              <a:solidFill>
                <a:schemeClr val="accent3"/>
              </a:solidFill>
              <a:latin typeface="Orly's Font 2" pitchFamily="66" charset="0"/>
            </a:endParaRPr>
          </a:p>
        </p:txBody>
      </p:sp>
      <p:sp>
        <p:nvSpPr>
          <p:cNvPr id="11" name="Text Placeholder 2"/>
          <p:cNvSpPr txBox="1">
            <a:spLocks/>
          </p:cNvSpPr>
          <p:nvPr/>
        </p:nvSpPr>
        <p:spPr bwMode="auto">
          <a:xfrm>
            <a:off x="914400" y="4400550"/>
            <a:ext cx="7315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3"/>
                </a:solidFill>
                <a:latin typeface="Orly's Font 2" pitchFamily="66" charset="0"/>
              </a:rPr>
              <a:t>5 inches</a:t>
            </a:r>
            <a:endParaRPr lang="en-US" sz="2000" dirty="0">
              <a:solidFill>
                <a:schemeClr val="accent3"/>
              </a:solidFill>
              <a:latin typeface="Orly's Font 2" pitchFamily="66" charset="0"/>
            </a:endParaRPr>
          </a:p>
        </p:txBody>
      </p:sp>
    </p:spTree>
    <p:extLst>
      <p:ext uri="{BB962C8B-B14F-4D97-AF65-F5344CB8AC3E}">
        <p14:creationId xmlns:p14="http://schemas.microsoft.com/office/powerpoint/2010/main" val="153484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8" presetClass="emph" presetSubtype="0" fill="hold" nodeType="clickEffect">
                                  <p:stCondLst>
                                    <p:cond delay="0"/>
                                  </p:stCondLst>
                                  <p:childTnLst>
                                    <p:animRot by="10800000">
                                      <p:cBhvr>
                                        <p:cTn id="25" dur="500" fill="hold"/>
                                        <p:tgtEl>
                                          <p:spTgt spid="6146"/>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147"/>
                                        </p:tgtEl>
                                        <p:attrNameLst>
                                          <p:attrName>style.visibility</p:attrName>
                                        </p:attrNameLst>
                                      </p:cBhvr>
                                      <p:to>
                                        <p:strVal val="visible"/>
                                      </p:to>
                                    </p:set>
                                    <p:animEffect transition="in" filter="fade">
                                      <p:cBhvr>
                                        <p:cTn id="30" dur="500"/>
                                        <p:tgtEl>
                                          <p:spTgt spid="614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6147"/>
                                        </p:tgtEl>
                                      </p:cBhvr>
                                    </p:animEffect>
                                    <p:set>
                                      <p:cBhvr>
                                        <p:cTn id="35" dur="1" fill="hold">
                                          <p:stCondLst>
                                            <p:cond delay="499"/>
                                          </p:stCondLst>
                                        </p:cTn>
                                        <p:tgtEl>
                                          <p:spTgt spid="614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2" grpId="1" animBg="1"/>
      <p:bldP spid="5" grpId="0" animBg="1"/>
      <p:bldP spid="10" grpId="0" build="p"/>
      <p:bldP spid="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44" y="2800350"/>
            <a:ext cx="4011612"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4052093" y="1317656"/>
            <a:ext cx="2643099" cy="1371600"/>
            <a:chOff x="3236251" y="1317656"/>
            <a:chExt cx="2643099" cy="1371600"/>
          </a:xfrm>
        </p:grpSpPr>
        <p:sp>
          <p:nvSpPr>
            <p:cNvPr id="2" name="Rectangle 1"/>
            <p:cNvSpPr/>
            <p:nvPr/>
          </p:nvSpPr>
          <p:spPr>
            <a:xfrm>
              <a:off x="3236251" y="1317656"/>
              <a:ext cx="2643099" cy="13716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3" name="Vertical Scroll 2"/>
            <p:cNvSpPr/>
            <p:nvPr/>
          </p:nvSpPr>
          <p:spPr>
            <a:xfrm>
              <a:off x="3771900" y="1603406"/>
              <a:ext cx="1600200" cy="800100"/>
            </a:xfrm>
            <a:prstGeom prst="verticalScroll">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4" name="TextBox 3"/>
            <p:cNvSpPr txBox="1"/>
            <p:nvPr/>
          </p:nvSpPr>
          <p:spPr>
            <a:xfrm>
              <a:off x="4272051" y="1803401"/>
              <a:ext cx="571500"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Hi!</a:t>
              </a:r>
            </a:p>
          </p:txBody>
        </p:sp>
      </p:gr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6279" y="2738438"/>
            <a:ext cx="377825" cy="32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6279" y="2882050"/>
            <a:ext cx="377825" cy="32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18533" y="1907441"/>
            <a:ext cx="3314700" cy="830997"/>
          </a:xfrm>
          <a:prstGeom prst="rect">
            <a:avLst/>
          </a:prstGeom>
          <a:noFill/>
        </p:spPr>
        <p:txBody>
          <a:bodyPr wrap="square" rtlCol="0">
            <a:spAutoFit/>
          </a:bodyPr>
          <a:lstStyle/>
          <a:p>
            <a:pPr algn="ctr"/>
            <a:r>
              <a:rPr lang="en-US" sz="2400" dirty="0" smtClean="0">
                <a:solidFill>
                  <a:schemeClr val="accent5"/>
                </a:solidFill>
                <a:latin typeface="Orly's Font 2" pitchFamily="66" charset="0"/>
                <a:ea typeface="Verdana" pitchFamily="34" charset="0"/>
                <a:cs typeface="Verdana" pitchFamily="34" charset="0"/>
              </a:rPr>
              <a:t>11 centimeters</a:t>
            </a:r>
          </a:p>
          <a:p>
            <a:pPr algn="ctr"/>
            <a:r>
              <a:rPr lang="en-US" sz="2400" dirty="0" smtClean="0">
                <a:solidFill>
                  <a:schemeClr val="accent5"/>
                </a:solidFill>
                <a:latin typeface="Orly's Font 2" pitchFamily="66" charset="0"/>
                <a:ea typeface="Verdana" pitchFamily="34" charset="0"/>
                <a:cs typeface="Verdana" pitchFamily="34" charset="0"/>
              </a:rPr>
              <a:t>Less than 5 inches</a:t>
            </a:r>
          </a:p>
        </p:txBody>
      </p:sp>
    </p:spTree>
    <p:extLst>
      <p:ext uri="{BB962C8B-B14F-4D97-AF65-F5344CB8AC3E}">
        <p14:creationId xmlns:p14="http://schemas.microsoft.com/office/powerpoint/2010/main" val="2255351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fade">
                                      <p:cBhvr>
                                        <p:cTn id="17" dur="500"/>
                                        <p:tgtEl>
                                          <p:spTgt spid="20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51"/>
                                        </p:tgtEl>
                                      </p:cBhvr>
                                    </p:animEffect>
                                    <p:set>
                                      <p:cBhvr>
                                        <p:cTn id="22" dur="1" fill="hold">
                                          <p:stCondLst>
                                            <p:cond delay="499"/>
                                          </p:stCondLst>
                                        </p:cTn>
                                        <p:tgtEl>
                                          <p:spTgt spid="205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10800000">
                                      <p:cBhvr>
                                        <p:cTn id="26" dur="2000" fill="hold"/>
                                        <p:tgtEl>
                                          <p:spTgt spid="7170"/>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500"/>
                                        <p:tgtEl>
                                          <p:spTgt spid="205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2050"/>
                                        </p:tgtEl>
                                      </p:cBhvr>
                                    </p:animEffect>
                                    <p:set>
                                      <p:cBhvr>
                                        <p:cTn id="36" dur="1" fill="hold">
                                          <p:stCondLst>
                                            <p:cond delay="499"/>
                                          </p:stCondLst>
                                        </p:cTn>
                                        <p:tgtEl>
                                          <p:spTgt spid="205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3356" y="971550"/>
            <a:ext cx="7429500" cy="2862322"/>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compare the results of measuring an object twice </a:t>
            </a:r>
            <a:r>
              <a:rPr lang="en-US" sz="3600" dirty="0" smtClean="0">
                <a:solidFill>
                  <a:schemeClr val="accent1"/>
                </a:solidFill>
                <a:latin typeface="Orly's Font 2" pitchFamily="66" charset="0"/>
                <a:ea typeface="Verdana" pitchFamily="34" charset="0"/>
                <a:cs typeface="Verdana" pitchFamily="34" charset="0"/>
              </a:rPr>
              <a:t>by using inches and centimeters.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7122</TotalTime>
  <Words>651</Words>
  <Application>Microsoft Office PowerPoint</Application>
  <PresentationFormat>On-screen Show (16:9)</PresentationFormat>
  <Paragraphs>36</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Courier New</vt:lpstr>
      <vt:lpstr>Orly's Font</vt:lpstr>
      <vt:lpstr>Wingdings</vt:lpstr>
      <vt:lpstr>Calibri</vt:lpstr>
      <vt:lpstr>Orly's Font 2</vt:lpstr>
      <vt:lpstr>Verdana</vt:lpstr>
      <vt:lpstr>Office Theme</vt:lpstr>
      <vt:lpstr>PowerPoint Presentation</vt:lpstr>
      <vt:lpstr>PowerPoint Presentation</vt:lpstr>
      <vt:lpstr>PowerPoint Presentation</vt:lpstr>
      <vt:lpstr>PowerPoint Presentation</vt:lpstr>
      <vt:lpstr>Leading Edge</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303</cp:revision>
  <dcterms:created xsi:type="dcterms:W3CDTF">2011-06-12T17:04:43Z</dcterms:created>
  <dcterms:modified xsi:type="dcterms:W3CDTF">2015-06-07T13:20:47Z</dcterms:modified>
</cp:coreProperties>
</file>